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4" r:id="rId5"/>
    <p:sldId id="265" r:id="rId6"/>
    <p:sldId id="266" r:id="rId7"/>
    <p:sldId id="268" r:id="rId8"/>
    <p:sldId id="269" r:id="rId9"/>
    <p:sldId id="270" r:id="rId10"/>
    <p:sldId id="271" r:id="rId11"/>
    <p:sldId id="272" r:id="rId12"/>
    <p:sldId id="263" r:id="rId13"/>
    <p:sldId id="267" r:id="rId14"/>
    <p:sldId id="274" r:id="rId15"/>
    <p:sldId id="275" r:id="rId16"/>
    <p:sldId id="259" r:id="rId17"/>
    <p:sldId id="26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576F4-3EA2-4D1D-BE9B-6F8407C2BF6B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728F5-B082-41DE-B53F-BEC7AE17D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047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54536-3B4D-4DCC-B1DD-1848764A37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33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590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1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42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31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549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979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31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34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39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795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12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C10F4B-5272-4F91-8E7C-CC75BA5D290C}" type="datetimeFigureOut">
              <a:rPr lang="ru-RU" smtClean="0"/>
              <a:t>16.09.2024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1B9942-7A37-428C-925E-AF30C0C5A7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25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3860948"/>
            <a:ext cx="10952538" cy="1165926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tk-TM" sz="2400" b="1" dirty="0" smtClean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Eliň </a:t>
            </a:r>
            <a:r>
              <a:rPr lang="ru-RU" sz="2400" b="1" dirty="0" err="1">
                <a:latin typeface="Garamond" panose="02020404030301010803" pitchFamily="18" charset="0"/>
              </a:rPr>
              <a:t>skeletiniň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guşaklygynyň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b="1" dirty="0" smtClean="0">
                <a:latin typeface="Garamond" panose="02020404030301010803" pitchFamily="18" charset="0"/>
              </a:rPr>
              <a:t>: </a:t>
            </a:r>
            <a:r>
              <a:rPr lang="ru-RU" sz="2400" b="1" dirty="0" err="1" smtClean="0">
                <a:latin typeface="Garamond" panose="02020404030301010803" pitchFamily="18" charset="0"/>
              </a:rPr>
              <a:t>pilçe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ýaýjyk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Eliň</a:t>
            </a:r>
            <a:r>
              <a:rPr lang="ru-RU" sz="2400" b="1" dirty="0" smtClean="0"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latin typeface="Garamond" panose="02020404030301010803" pitchFamily="18" charset="0"/>
              </a:rPr>
              <a:t>erkin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böleginiň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b="1" dirty="0" smtClean="0">
                <a:latin typeface="Garamond" panose="02020404030301010803" pitchFamily="18" charset="0"/>
              </a:rPr>
              <a:t>: </a:t>
            </a:r>
            <a:r>
              <a:rPr lang="ru-RU" sz="2400" b="1" dirty="0" err="1" smtClean="0">
                <a:latin typeface="Garamond" panose="02020404030301010803" pitchFamily="18" charset="0"/>
              </a:rPr>
              <a:t>çigin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bilek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tirsek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penje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Olaryň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anatomik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1" y="303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12331" y="6224431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defTabSz="645403"/>
            <a:r>
              <a:rPr lang="tk-TM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anatomiýasy, topografik  anatomiýa we operatiw hirurgiýa  kafedrasynyň  mugallymy  Y.B.Abdyýew</a:t>
            </a:r>
            <a:endParaRPr lang="ru-RU" sz="2000" dirty="0">
              <a:ln w="0"/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246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711" y="1773200"/>
            <a:ext cx="11662596" cy="21204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indent="174111" algn="r" defTabSz="1088225"/>
            <a:endParaRPr lang="ru-RU" sz="2400" dirty="0">
              <a:solidFill>
                <a:prstClr val="black"/>
              </a:solidFill>
              <a:latin typeface="Garamond" panose="02020404030301010803" pitchFamily="18" charset="0"/>
              <a:ea typeface="Adobe Fangsong Std R" panose="02020400000000000000" pitchFamily="18" charset="-128"/>
              <a:cs typeface="Times New Roman" pitchFamily="18" charset="0"/>
            </a:endParaRPr>
          </a:p>
          <a:p>
            <a:pPr marL="441408" indent="-441408" algn="just" defTabSz="1088225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Eliň 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skeletiniň guşaklygynyň süňklerini aýdyp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bermeli.  </a:t>
            </a:r>
            <a:endParaRPr lang="tk-TM" sz="2400" dirty="0" smtClean="0">
              <a:solidFill>
                <a:prstClr val="black"/>
              </a:solidFill>
              <a:latin typeface="Garamond" panose="02020404030301010803" pitchFamily="18" charset="0"/>
              <a:ea typeface="Adobe Fangsong Std R" panose="02020400000000000000" pitchFamily="18" charset="-128"/>
              <a:cs typeface="Times New Roman" pitchFamily="18" charset="0"/>
            </a:endParaRPr>
          </a:p>
          <a:p>
            <a:pPr marL="441408" indent="-441408" algn="just" defTabSz="1088225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Adobe Fangsong Std R" panose="02020400000000000000" pitchFamily="18" charset="-128"/>
                <a:cs typeface="Times New Roman" pitchFamily="18" charset="0"/>
              </a:rPr>
              <a:t>Çigin, bilek, tirsek we penje süňkleriniň gurluşyny gürrüň berip başarmaly </a:t>
            </a:r>
            <a:endParaRPr lang="tk-TM" sz="2400" dirty="0">
              <a:solidFill>
                <a:prstClr val="black"/>
              </a:solidFill>
              <a:latin typeface="Garamond" panose="02020404030301010803" pitchFamily="18" charset="0"/>
              <a:ea typeface="Adobe Fangsong Std R" panose="02020400000000000000" pitchFamily="18" charset="-128"/>
              <a:cs typeface="Times New Roman" pitchFamily="18" charset="0"/>
            </a:endParaRPr>
          </a:p>
          <a:p>
            <a:pPr marL="441408" indent="-441408" algn="just" defTabSz="1088225">
              <a:lnSpc>
                <a:spcPct val="150000"/>
              </a:lnSpc>
              <a:buFont typeface="+mj-lt"/>
              <a:buAutoNum type="arabicParenR"/>
            </a:pPr>
            <a:endParaRPr lang="ru-RU" sz="2400" dirty="0">
              <a:solidFill>
                <a:prstClr val="black"/>
              </a:solidFill>
              <a:latin typeface="Garamond" panose="02020404030301010803" pitchFamily="18" charset="0"/>
              <a:ea typeface="Adobe Fangsong Std R" panose="02020400000000000000" pitchFamily="18" charset="-128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8251" y="405364"/>
            <a:ext cx="4739359" cy="7077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8254479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2711" y="2061165"/>
            <a:ext cx="11662596" cy="23051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441408" indent="-441408" algn="just" defTabSz="1088225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Eliň guşaklygynyň süňklerini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 ýaýjyk we pilçe süňklerini görkezip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, olary atlandyryp we gurluşyny gürrüň berip başarmaly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;</a:t>
            </a:r>
          </a:p>
          <a:p>
            <a:pPr marL="441408" indent="-441408" algn="just" defTabSz="1088225">
              <a:lnSpc>
                <a:spcPct val="150000"/>
              </a:lnSpc>
              <a:buFont typeface="+mj-lt"/>
              <a:buAutoNum type="arabicParenR"/>
            </a:pP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Eliň erkin skeletiniň süňklerini: çigin, bilek, tirsek, penje süňkleriniň </a:t>
            </a:r>
            <a:r>
              <a:rPr lang="tk-TM" sz="2400" dirty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gurluşyny gürrüň berip başarmaly</a:t>
            </a:r>
            <a:r>
              <a:rPr lang="tk-TM" sz="2400" dirty="0" smtClean="0">
                <a:solidFill>
                  <a:prstClr val="black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;</a:t>
            </a:r>
            <a:endParaRPr lang="tk-TM" sz="2400" dirty="0">
              <a:solidFill>
                <a:prstClr val="black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2364" y="405364"/>
            <a:ext cx="5975281" cy="7077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208693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7" t="11749" r="10085" b="19735"/>
          <a:stretch/>
        </p:blipFill>
        <p:spPr>
          <a:xfrm>
            <a:off x="117694" y="144854"/>
            <a:ext cx="5585989" cy="6529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6355533" y="189391"/>
            <a:ext cx="5402316" cy="11324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675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sz="5199" b="1" dirty="0" smtClean="0">
                <a:latin typeface="Garamond" panose="02020404030301010803" pitchFamily="18" charset="0"/>
              </a:rPr>
              <a:t>Eliň süňkleri</a:t>
            </a:r>
          </a:p>
          <a:p>
            <a:r>
              <a:rPr lang="tk-TM" sz="5199" b="1" dirty="0" smtClean="0">
                <a:latin typeface="Garamond" panose="02020404030301010803" pitchFamily="18" charset="0"/>
              </a:rPr>
              <a:t>(ossa membri superioris)</a:t>
            </a:r>
            <a:endParaRPr lang="ru-RU" sz="5199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272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7" t="27063" r="10269" b="15248"/>
          <a:stretch/>
        </p:blipFill>
        <p:spPr>
          <a:xfrm>
            <a:off x="172014" y="144850"/>
            <a:ext cx="4617269" cy="5187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7" t="38680" r="8384" b="14456"/>
          <a:stretch/>
        </p:blipFill>
        <p:spPr>
          <a:xfrm>
            <a:off x="6337425" y="144850"/>
            <a:ext cx="5640309" cy="484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Заголовок 2"/>
          <p:cNvSpPr txBox="1">
            <a:spLocks/>
          </p:cNvSpPr>
          <p:nvPr/>
        </p:nvSpPr>
        <p:spPr>
          <a:xfrm>
            <a:off x="271602" y="5712737"/>
            <a:ext cx="4517681" cy="8781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00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sz="5199" b="1" dirty="0" smtClean="0">
                <a:latin typeface="Garamond" panose="02020404030301010803" pitchFamily="18" charset="0"/>
              </a:rPr>
              <a:t>Pilçe süňki </a:t>
            </a:r>
          </a:p>
          <a:p>
            <a:r>
              <a:rPr lang="tk-TM" sz="5199" b="1" dirty="0" smtClean="0">
                <a:latin typeface="Garamond" panose="02020404030301010803" pitchFamily="18" charset="0"/>
              </a:rPr>
              <a:t>(os </a:t>
            </a:r>
            <a:r>
              <a:rPr lang="en-US" sz="5199" b="1" dirty="0" smtClean="0">
                <a:latin typeface="Garamond" panose="02020404030301010803" pitchFamily="18" charset="0"/>
              </a:rPr>
              <a:t>scapula)</a:t>
            </a:r>
            <a:endParaRPr lang="ru-RU" sz="5199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09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2" t="19670" r="6877" b="25941"/>
          <a:stretch/>
        </p:blipFill>
        <p:spPr>
          <a:xfrm>
            <a:off x="280659" y="226336"/>
            <a:ext cx="6473226" cy="5993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8327297" y="270869"/>
            <a:ext cx="3358126" cy="115186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1088444" rtl="0" eaLnBrk="1" latinLnBrk="0" hangingPunct="1">
              <a:spcBef>
                <a:spcPct val="0"/>
              </a:spcBef>
              <a:buNone/>
              <a:defRPr sz="5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k-TM" sz="5199" b="1" dirty="0" smtClean="0">
                <a:latin typeface="Garamond" panose="02020404030301010803" pitchFamily="18" charset="0"/>
              </a:rPr>
              <a:t>Ýaýjyk süňki </a:t>
            </a:r>
            <a:endParaRPr lang="tk-TM" sz="5199" b="1" dirty="0">
              <a:latin typeface="Garamond" panose="02020404030301010803" pitchFamily="18" charset="0"/>
            </a:endParaRPr>
          </a:p>
          <a:p>
            <a:r>
              <a:rPr lang="tk-TM" sz="5199" b="1" dirty="0">
                <a:latin typeface="Garamond" panose="02020404030301010803" pitchFamily="18" charset="0"/>
              </a:rPr>
              <a:t>(</a:t>
            </a:r>
            <a:r>
              <a:rPr lang="tk-TM" sz="5199" b="1" dirty="0" smtClean="0">
                <a:latin typeface="Garamond" panose="02020404030301010803" pitchFamily="18" charset="0"/>
              </a:rPr>
              <a:t>os </a:t>
            </a:r>
            <a:r>
              <a:rPr lang="en-US" sz="5199" b="1" dirty="0" err="1" smtClean="0">
                <a:latin typeface="Garamond" panose="02020404030301010803" pitchFamily="18" charset="0"/>
              </a:rPr>
              <a:t>clavicula</a:t>
            </a:r>
            <a:r>
              <a:rPr lang="tk-TM" sz="5199" b="1" dirty="0" smtClean="0">
                <a:latin typeface="Garamond" panose="02020404030301010803" pitchFamily="18" charset="0"/>
              </a:rPr>
              <a:t>)</a:t>
            </a:r>
            <a:endParaRPr lang="ru-RU" sz="5199" b="1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700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t="10165" r="6690" b="17227"/>
          <a:stretch/>
        </p:blipFill>
        <p:spPr>
          <a:xfrm>
            <a:off x="162962" y="108641"/>
            <a:ext cx="5515272" cy="6509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948127" y="215241"/>
            <a:ext cx="6047715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Eliň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erkin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skeleti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skeleton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membri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superiores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liberi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)</a:t>
            </a:r>
            <a:endParaRPr lang="ru-RU" sz="28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258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4" t="8846" r="18568" b="15379"/>
          <a:stretch/>
        </p:blipFill>
        <p:spPr>
          <a:xfrm>
            <a:off x="262550" y="126748"/>
            <a:ext cx="4010685" cy="6596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386812" y="126748"/>
            <a:ext cx="6047715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Çigin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süňki</a:t>
            </a:r>
            <a:r>
              <a:rPr lang="ru-RU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humerus)</a:t>
            </a:r>
            <a:endParaRPr lang="ru-RU" sz="28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406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8" t="12673" r="16310" b="15644"/>
          <a:stretch/>
        </p:blipFill>
        <p:spPr>
          <a:xfrm>
            <a:off x="172016" y="144854"/>
            <a:ext cx="4390931" cy="6622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386812" y="126748"/>
            <a:ext cx="6047715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Bilek (a) we tirsek (b) süňkleri </a:t>
            </a:r>
          </a:p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 radius et ulna) </a:t>
            </a:r>
            <a:endParaRPr lang="ru-RU" sz="28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322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0" t="14784" r="15372" b="14324"/>
          <a:stretch/>
        </p:blipFill>
        <p:spPr>
          <a:xfrm>
            <a:off x="235390" y="226339"/>
            <a:ext cx="4644428" cy="64780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386812" y="126748"/>
            <a:ext cx="6047715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Penje süňkleri</a:t>
            </a:r>
          </a:p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(ossa manus) – arka tarapdan </a:t>
            </a:r>
            <a:endParaRPr lang="ru-RU" sz="28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34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9" t="13069" r="8390" b="20792"/>
          <a:stretch/>
        </p:blipFill>
        <p:spPr>
          <a:xfrm>
            <a:off x="217282" y="190122"/>
            <a:ext cx="5378155" cy="6446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5948127" y="190122"/>
            <a:ext cx="6047715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Penje süňkleri</a:t>
            </a:r>
          </a:p>
          <a:p>
            <a:pPr indent="174111" algn="ctr" defTabSz="1088225"/>
            <a:r>
              <a:rPr lang="tk-TM" sz="28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(ossa manus) – aýa tarapdan </a:t>
            </a:r>
            <a:endParaRPr lang="ru-RU" sz="28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891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5577" y="108362"/>
            <a:ext cx="8635659" cy="596846"/>
          </a:xfrm>
          <a:prstGeom prst="rect">
            <a:avLst/>
          </a:prstGeom>
        </p:spPr>
        <p:txBody>
          <a:bodyPr wrap="square" lIns="88271" tIns="44135" rIns="88271" bIns="44135">
            <a:spAutoFit/>
          </a:bodyPr>
          <a:lstStyle/>
          <a:p>
            <a:pPr algn="just" defTabSz="1088225">
              <a:lnSpc>
                <a:spcPct val="150000"/>
              </a:lnSpc>
            </a:pPr>
            <a:r>
              <a:rPr lang="tk-TM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0527" y="309937"/>
            <a:ext cx="8926926" cy="646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	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8627" y="235362"/>
            <a:ext cx="8667574" cy="53780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Garamond" panose="02020404030301010803" pitchFamily="18" charset="0"/>
              </a:rPr>
              <a:t>1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Gapyrgalaryň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görnüşleri</a:t>
            </a:r>
            <a:r>
              <a:rPr lang="ru-RU" sz="2400" dirty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erkin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>
                <a:latin typeface="Garamond" panose="02020404030301010803" pitchFamily="18" charset="0"/>
              </a:rPr>
              <a:t>hakyky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hakyky</a:t>
            </a:r>
            <a:r>
              <a:rPr lang="ru-RU" sz="2400" dirty="0">
                <a:latin typeface="Garamond" panose="02020404030301010803" pitchFamily="18" charset="0"/>
              </a:rPr>
              <a:t>, </a:t>
            </a:r>
            <a:r>
              <a:rPr lang="ru-RU" sz="2400" dirty="0" err="1">
                <a:latin typeface="Garamond" panose="02020404030301010803" pitchFamily="18" charset="0"/>
              </a:rPr>
              <a:t>ýalan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yrgyldyly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hakyky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ýalan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 </a:t>
            </a:r>
          </a:p>
          <a:p>
            <a:r>
              <a:rPr lang="en-US" sz="2400" b="1" dirty="0" smtClean="0">
                <a:latin typeface="Garamond" panose="02020404030301010803" pitchFamily="18" charset="0"/>
              </a:rPr>
              <a:t>2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Gapyrganyň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:</a:t>
            </a:r>
            <a:endParaRPr lang="ru-RU" sz="2400" dirty="0">
              <a:latin typeface="Garamond" panose="02020404030301010803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kellesi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boýunjygy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kellesi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guýrugy</a:t>
            </a:r>
            <a:r>
              <a:rPr lang="ru-RU" sz="2400" dirty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 </a:t>
            </a:r>
          </a:p>
          <a:p>
            <a:r>
              <a:rPr lang="en-US" sz="2400" b="1" dirty="0">
                <a:latin typeface="Garamond" panose="02020404030301010803" pitchFamily="18" charset="0"/>
              </a:rPr>
              <a:t>3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Döş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süňküniň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bölekleri</a:t>
            </a:r>
            <a:r>
              <a:rPr lang="ru-RU" sz="2400" dirty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gylyç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görnüşli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ösüntgisi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</a:rPr>
              <a:t>bedeni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sapy</a:t>
            </a:r>
            <a:r>
              <a:rPr lang="ru-RU" sz="2400" dirty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</a:rPr>
              <a:t>sapy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bedeni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gylyç</a:t>
            </a:r>
            <a:r>
              <a:rPr lang="ru-RU" sz="2400" dirty="0">
                <a:latin typeface="Garamond" panose="02020404030301010803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</a:rPr>
              <a:t>görnüşli</a:t>
            </a:r>
            <a:r>
              <a:rPr lang="ru-RU" sz="2400" dirty="0">
                <a:latin typeface="Garamond" panose="02020404030301010803" pitchFamily="18" charset="0"/>
              </a:rPr>
              <a:t> ösüntgisi</a:t>
            </a:r>
            <a:r>
              <a:rPr lang="ru-RU" sz="2400" dirty="0" smtClean="0">
                <a:latin typeface="Garamond" panose="02020404030301010803" pitchFamily="18" charset="0"/>
              </a:rPr>
              <a:t>.*</a:t>
            </a:r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173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711" y="244444"/>
            <a:ext cx="8854289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latin typeface="Garamond" panose="02020404030301010803" pitchFamily="18" charset="0"/>
              </a:rPr>
              <a:t>4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Ýaýjygyň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ahyrlary</a:t>
            </a:r>
            <a:r>
              <a:rPr lang="ru-RU" sz="2400" dirty="0" smtClean="0">
                <a:latin typeface="Garamond" panose="02020404030301010803" pitchFamily="18" charset="0"/>
              </a:rPr>
              <a:t>: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akromial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çigin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döş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pilçe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döş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akromial.*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 </a:t>
            </a:r>
          </a:p>
          <a:p>
            <a:r>
              <a:rPr lang="en-US" sz="2400" b="1" dirty="0">
                <a:latin typeface="Garamond" panose="02020404030301010803" pitchFamily="18" charset="0"/>
              </a:rPr>
              <a:t>5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Pilçäniň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gyralary</a:t>
            </a:r>
            <a:r>
              <a:rPr lang="ru-RU" sz="2400" b="1" dirty="0" smtClean="0">
                <a:latin typeface="Garamond" panose="02020404030301010803" pitchFamily="18" charset="0"/>
              </a:rPr>
              <a:t>:</a:t>
            </a:r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içgapdal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daşgapdal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aşaky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içgapdal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daşgapdal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</a:p>
          <a:p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en-US" sz="2400" b="1" dirty="0">
                <a:latin typeface="Garamond" panose="02020404030301010803" pitchFamily="18" charset="0"/>
              </a:rPr>
              <a:t>6</a:t>
            </a:r>
            <a:r>
              <a:rPr lang="ru-RU" sz="2400" b="1" dirty="0" smtClean="0">
                <a:latin typeface="Garamond" panose="02020404030301010803" pitchFamily="18" charset="0"/>
              </a:rPr>
              <a:t>.</a:t>
            </a:r>
            <a:r>
              <a:rPr lang="en-US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Ýokarky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ahyryň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erkin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skeleti</a:t>
            </a:r>
            <a:r>
              <a:rPr lang="ru-RU" sz="2400" b="1" dirty="0" smtClean="0">
                <a:latin typeface="Garamond" panose="02020404030301010803" pitchFamily="18" charset="0"/>
              </a:rPr>
              <a:t>:</a:t>
            </a:r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çigin</a:t>
            </a:r>
            <a:r>
              <a:rPr lang="ru-RU" sz="2400" dirty="0" smtClean="0">
                <a:latin typeface="Garamond" panose="02020404030301010803" pitchFamily="18" charset="0"/>
              </a:rPr>
              <a:t>,</a:t>
            </a:r>
            <a:r>
              <a:rPr lang="en-US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bilek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penje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çigin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bilek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bilek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penje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565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978" y="280657"/>
            <a:ext cx="8809022" cy="5262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Garamond" panose="02020404030301010803" pitchFamily="18" charset="0"/>
              </a:rPr>
              <a:t>7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Uzyn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turba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şekilli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bölekleri</a:t>
            </a:r>
            <a:r>
              <a:rPr lang="ru-RU" sz="2400" b="1" dirty="0" smtClean="0">
                <a:latin typeface="Garamond" panose="02020404030301010803" pitchFamily="18" charset="0"/>
              </a:rPr>
              <a:t>:</a:t>
            </a:r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diafiz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epifiz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metafiz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apofiz</a:t>
            </a:r>
            <a:r>
              <a:rPr lang="ru-RU" sz="2400" dirty="0" smtClean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epifiz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metafiz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diafiz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apofiz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8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Çigin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süňküniň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bölekleri</a:t>
            </a:r>
            <a:r>
              <a:rPr lang="ru-RU" sz="2400" b="1" dirty="0" smtClean="0">
                <a:latin typeface="Garamond" panose="02020404030301010803" pitchFamily="18" charset="0"/>
              </a:rPr>
              <a:t>:</a:t>
            </a:r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bedeni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boýunjygy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bedeni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proksimal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distal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ahyrlary</a:t>
            </a:r>
            <a:r>
              <a:rPr lang="ru-RU" sz="2400" dirty="0" smtClean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bedeni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boýunjygy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distal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ahyry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>
                <a:latin typeface="Garamond" panose="02020404030301010803" pitchFamily="18" charset="0"/>
              </a:rPr>
              <a:t>9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Bilek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b="1" dirty="0" smtClean="0">
                <a:latin typeface="Garamond" panose="02020404030301010803" pitchFamily="18" charset="0"/>
              </a:rPr>
              <a:t>:</a:t>
            </a:r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tirsek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bilek</a:t>
            </a:r>
            <a:r>
              <a:rPr lang="ru-RU" sz="2400" dirty="0" smtClean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bilek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aýa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tirsek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aýa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94538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032" y="239037"/>
            <a:ext cx="11434526" cy="37856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Garamond" panose="02020404030301010803" pitchFamily="18" charset="0"/>
              </a:rPr>
              <a:t>10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Penje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süňkleriniň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bölümleri</a:t>
            </a:r>
            <a:r>
              <a:rPr lang="ru-RU" sz="2400" b="1" dirty="0" smtClean="0">
                <a:latin typeface="Garamond" panose="02020404030301010803" pitchFamily="18" charset="0"/>
              </a:rPr>
              <a:t>:</a:t>
            </a:r>
            <a:endParaRPr lang="ru-RU" sz="2400" dirty="0" smtClean="0">
              <a:latin typeface="Garamond" panose="02020404030301010803" pitchFamily="18" charset="0"/>
            </a:endParaRPr>
          </a:p>
          <a:p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latin typeface="Garamond" panose="02020404030301010803" pitchFamily="18" charset="0"/>
              </a:rPr>
              <a:t>goşar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aýa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ru-RU" sz="2400" dirty="0" err="1" smtClean="0">
                <a:latin typeface="Garamond" panose="02020404030301010803" pitchFamily="18" charset="0"/>
              </a:rPr>
              <a:t>goşar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barmak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goşar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aýa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barmak</a:t>
            </a:r>
            <a:r>
              <a:rPr lang="ru-RU" sz="2400" dirty="0" smtClean="0">
                <a:latin typeface="Garamond" panose="02020404030301010803" pitchFamily="18" charset="0"/>
              </a:rPr>
              <a:t> süňkleri.*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 </a:t>
            </a:r>
          </a:p>
          <a:p>
            <a:r>
              <a:rPr lang="ru-RU" sz="2400" b="1" dirty="0" smtClean="0">
                <a:latin typeface="Garamond" panose="02020404030301010803" pitchFamily="18" charset="0"/>
              </a:rPr>
              <a:t>11. </a:t>
            </a:r>
            <a:r>
              <a:rPr lang="ru-RU" sz="2400" b="1" dirty="0" err="1" smtClean="0">
                <a:latin typeface="Garamond" panose="02020404030301010803" pitchFamily="18" charset="0"/>
              </a:rPr>
              <a:t>Goşar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</a:rPr>
              <a:t>:</a:t>
            </a:r>
          </a:p>
          <a:p>
            <a:pPr marL="271463" indent="-271463"/>
            <a:r>
              <a:rPr lang="ru-RU" sz="2400" dirty="0" smtClean="0">
                <a:latin typeface="Garamond" panose="02020404030301010803" pitchFamily="18" charset="0"/>
              </a:rPr>
              <a:t>a) </a:t>
            </a:r>
            <a:r>
              <a:rPr lang="tk-TM" sz="2400" dirty="0" smtClean="0">
                <a:latin typeface="Garamond" panose="02020404030301010803" pitchFamily="18" charset="0"/>
              </a:rPr>
              <a:t>G</a:t>
            </a:r>
            <a:r>
              <a:rPr lang="ru-RU" sz="2400" dirty="0" err="1" smtClean="0">
                <a:latin typeface="Garamond" panose="02020404030301010803" pitchFamily="18" charset="0"/>
              </a:rPr>
              <a:t>aýyk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görnüşli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ýarymaý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üçgyraňly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nohut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görnüşli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trapesiýa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trapesiýa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görnüşli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kellejikli</a:t>
            </a:r>
            <a:r>
              <a:rPr lang="ru-RU" sz="2400" dirty="0" smtClean="0">
                <a:latin typeface="Garamond" panose="02020404030301010803" pitchFamily="18" charset="0"/>
              </a:rPr>
              <a:t>,     </a:t>
            </a:r>
            <a:r>
              <a:rPr lang="ru-RU" sz="2400" dirty="0" err="1" smtClean="0">
                <a:latin typeface="Garamond" panose="02020404030301010803" pitchFamily="18" charset="0"/>
              </a:rPr>
              <a:t>gaňyrçakly</a:t>
            </a:r>
            <a:r>
              <a:rPr lang="ru-RU" sz="2400" dirty="0" smtClean="0">
                <a:latin typeface="Garamond" panose="02020404030301010803" pitchFamily="18" charset="0"/>
              </a:rPr>
              <a:t>;*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b) </a:t>
            </a:r>
            <a:r>
              <a:rPr lang="tk-TM" sz="2400" dirty="0" smtClean="0">
                <a:latin typeface="Garamond" panose="02020404030301010803" pitchFamily="18" charset="0"/>
              </a:rPr>
              <a:t>G</a:t>
            </a:r>
            <a:r>
              <a:rPr lang="ru-RU" sz="2400" dirty="0" err="1" smtClean="0">
                <a:latin typeface="Garamond" panose="02020404030301010803" pitchFamily="18" charset="0"/>
              </a:rPr>
              <a:t>aýyk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görnüşli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ýarymaý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üçgyraňly</a:t>
            </a:r>
            <a:r>
              <a:rPr lang="ru-RU" sz="2400" dirty="0" smtClean="0">
                <a:latin typeface="Garamond" panose="02020404030301010803" pitchFamily="18" charset="0"/>
              </a:rPr>
              <a:t>;</a:t>
            </a:r>
          </a:p>
          <a:p>
            <a:r>
              <a:rPr lang="ru-RU" sz="2400" dirty="0" smtClean="0">
                <a:latin typeface="Garamond" panose="02020404030301010803" pitchFamily="18" charset="0"/>
              </a:rPr>
              <a:t>ç) </a:t>
            </a:r>
            <a:r>
              <a:rPr lang="ru-RU" sz="2400" dirty="0" err="1" smtClean="0">
                <a:latin typeface="Garamond" panose="02020404030301010803" pitchFamily="18" charset="0"/>
              </a:rPr>
              <a:t>trapesiýa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trapesiýa</a:t>
            </a:r>
            <a:r>
              <a:rPr lang="ru-RU" sz="2400" dirty="0" smtClean="0">
                <a:latin typeface="Garamond" panose="02020404030301010803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</a:rPr>
              <a:t>görnüşli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kellejikli</a:t>
            </a:r>
            <a:r>
              <a:rPr lang="ru-RU" sz="2400" dirty="0" smtClean="0"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</a:rPr>
              <a:t>gaňyrçakly</a:t>
            </a:r>
            <a:r>
              <a:rPr lang="ru-RU" sz="2400" dirty="0" smtClean="0">
                <a:latin typeface="Garamond" panose="02020404030301010803" pitchFamily="18" charset="0"/>
              </a:rPr>
              <a:t>.</a:t>
            </a:r>
            <a:endParaRPr lang="ru-RU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913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716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438</Words>
  <Application>Microsoft Office PowerPoint</Application>
  <PresentationFormat>Широкоэкранный</PresentationFormat>
  <Paragraphs>95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Adobe Fangsong Std R</vt:lpstr>
      <vt:lpstr>Arial</vt:lpstr>
      <vt:lpstr>Calibri</vt:lpstr>
      <vt:lpstr>Calibri Light</vt:lpstr>
      <vt:lpstr>Constantia</vt:lpstr>
      <vt:lpstr>Garamond</vt:lpstr>
      <vt:lpstr>Times New Roman</vt:lpstr>
      <vt:lpstr>Тема Office</vt:lpstr>
      <vt:lpstr>Eliň skeletiniň gurluşy, guşaklygynyň süňkleri: pilçe we ýaýjyk süňkleri. Eliň  erkin böleginiň süňkleri: çigin, bilek, tirsek we penje. Olaryň anatomik gurluşy.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Döş we bil oňurgalarynyň gurluşy. Türre süňkiniň gurluş aýratynlyklary</dc:title>
  <dc:creator>admin</dc:creator>
  <cp:lastModifiedBy>admin</cp:lastModifiedBy>
  <cp:revision>4</cp:revision>
  <dcterms:created xsi:type="dcterms:W3CDTF">2024-09-16T11:30:11Z</dcterms:created>
  <dcterms:modified xsi:type="dcterms:W3CDTF">2024-09-16T12:31:20Z</dcterms:modified>
</cp:coreProperties>
</file>